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6FE0C-DD2A-4302-8D82-68FB82A71D79}" type="datetimeFigureOut">
              <a:rPr lang="es-EC" smtClean="0"/>
              <a:t>28/11/2020</a:t>
            </a:fld>
            <a:endParaRPr lang="es-EC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C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D36A60-A9C7-4F10-997B-8D3946DBBCB3}" type="slidenum">
              <a:rPr lang="es-EC" smtClean="0"/>
              <a:t>‹#›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50387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D36A60-A9C7-4F10-997B-8D3946DBBCB3}" type="slidenum">
              <a:rPr lang="es-EC" smtClean="0"/>
              <a:t>13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53938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A1C012-8297-4361-ACE8-A2509FB18911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EC2572-8518-46FF-8F60-FE2963DF4A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>
            <a:lvl1pPr algn="ctr">
              <a:defRPr sz="88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0C76A-7715-48A4-8CF5-14BBF61962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0120" y="4526280"/>
            <a:ext cx="10268712" cy="1508760"/>
          </a:xfrm>
        </p:spPr>
        <p:txBody>
          <a:bodyPr>
            <a:normAutofit/>
          </a:bodyPr>
          <a:lstStyle>
            <a:lvl1pPr marL="0" indent="0" algn="ctr">
              <a:buNone/>
              <a:defRPr sz="36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2D4EF84-F7DF-49C5-9285-301284ADB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1266E04-79AF-49EF-86BC-DB29D304B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0DF5B53-9A9A-46CE-A910-25ADA587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533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327B9-64C6-4AFE-8E67-F60CD17A8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92656D-F600-4D76-8A0F-BDBE78759B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A13412-4939-4879-B91F-BB5B029B6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5237DB9-DE7D-4687-82D7-612600F06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819356-0444-4C23-82D3-E2FDE28D3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191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EB51B7C-D548-4AB7-90A4-C196105E6D56}"/>
              </a:ext>
            </a:extLst>
          </p:cNvPr>
          <p:cNvSpPr/>
          <p:nvPr/>
        </p:nvSpPr>
        <p:spPr>
          <a:xfrm>
            <a:off x="7108274" y="0"/>
            <a:ext cx="508372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DC521B-8B54-4843-9FF4-B2C30FA004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751740" y="643467"/>
            <a:ext cx="3477092" cy="5533495"/>
          </a:xfrm>
        </p:spPr>
        <p:txBody>
          <a:bodyPr vert="eaVert" tIns="9144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0E3F10-9E27-41E6-A965-4243E37BE3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60120" y="643467"/>
            <a:ext cx="5504687" cy="5533496"/>
          </a:xfrm>
        </p:spPr>
        <p:txBody>
          <a:bodyPr vert="eaVert" tIns="91440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41D62D-51A0-4AD7-8027-BF548FB6AA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17898" y="6356350"/>
            <a:ext cx="252279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857492-A701-44A1-B1D5-7B2C8CD06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ED2E8AE-F1AA-4D19-A434-102501D3B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995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80910-921F-4143-AB01-0F0AFC290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182FC-5A0B-4C24-A6ED-990ED5BA90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172F4-3DB0-4AE3-8926-081B78034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5F1358-C731-465B-BCB1-2CCBFD6EC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D59536-57D3-4C8A-A207-568465A32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593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81E0804-8E9E-4C6E-B18D-44FE715B239E}"/>
              </a:ext>
            </a:extLst>
          </p:cNvPr>
          <p:cNvSpPr/>
          <p:nvPr/>
        </p:nvSpPr>
        <p:spPr>
          <a:xfrm>
            <a:off x="0" y="0"/>
            <a:ext cx="12192000" cy="42249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278AA1-17A5-44BF-8791-EACDA31F5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768096"/>
            <a:ext cx="10268712" cy="3136392"/>
          </a:xfrm>
        </p:spPr>
        <p:txBody>
          <a:bodyPr anchor="b">
            <a:normAutofit/>
          </a:bodyPr>
          <a:lstStyle>
            <a:lvl1pPr>
              <a:defRPr sz="7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1203A5-DA79-4778-AB85-150365748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4544568"/>
            <a:ext cx="10268712" cy="1545336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CE3B1B5E-0912-44AE-BAED-70B980E53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346C82F1-A7B2-4F03-A26B-59D79BF5B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1DC1ABC-47A9-477B-A29D-F6690EE6B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175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5F398-F05F-4793-9FA5-5B817EB95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F1CD-2CD4-4BBB-AB36-73A20B1A8D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0120" y="2587752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BBE02-B884-4CCC-9CBD-13B792BBA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2992" y="2583371"/>
            <a:ext cx="4815840" cy="35935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B7FBE509-AA68-4D63-A589-AD5DE7FFFE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9C1A4D52-57E4-4F45-BC2C-9FD73E9CE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E76AD5E1-358D-4236-85AE-74713259E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028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87D32C-166A-4FBE-B24D-C25769095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1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EC567-F249-462A-B71A-9C40D50E2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0120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B7D2C6-69D1-4DE4-BF68-5FB0623DB9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944" y="2587752"/>
            <a:ext cx="4818888" cy="892048"/>
          </a:xfrm>
        </p:spPr>
        <p:txBody>
          <a:bodyPr anchor="ctr"/>
          <a:lstStyle>
            <a:lvl1pPr marL="0" indent="0">
              <a:buNone/>
              <a:defRPr sz="2600" b="0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367CC7-ED09-4F8D-A39A-C5969D33B9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9944" y="3594538"/>
            <a:ext cx="4818888" cy="25868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F92A44F-DE98-4FB5-B474-5DCCDD267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ACC79DA-A9E4-4E93-93F1-81907A901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404DFE57-AA80-4ED8-AD77-35CC56F3F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FB62259C-ADDF-4293-AD3B-AB2E04A74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62471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C7BA0-DC57-452F-85B7-C979AA690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1C53797-8D72-4774-AC93-EB9FDD650C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E945AB7-1A32-4516-ABF9-B40958AE2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2923C3-1D67-4089-A6B1-9A10315E8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4622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A8DC1-14F6-453B-A724-D6493F06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63FF0-1A91-4698-B12A-112D0537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066D53-44B3-4F04-93FD-9756A601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03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A0FE-F7E3-433E-9A29-D778690D2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591850"/>
            <a:ext cx="6045644" cy="3593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94B15D-55F5-4208-AF40-41CAFEB56F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120" y="2591850"/>
            <a:ext cx="3811905" cy="3277137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E8A46CE7-2F0F-4C85-B633-B9FCB8347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900919-3A73-4918-9D97-8DBE7ABB7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8BC1001-E44E-4A9A-9E60-2E319A844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A125AC31-022C-40AA-B65C-C9AC48395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24479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97A575-703F-410E-9A84-F9B578FEAE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2267712"/>
            <a:ext cx="6571469" cy="4590288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18B509-934D-400A-A922-45B61AC6E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5971" y="2587752"/>
            <a:ext cx="3992856" cy="3593592"/>
          </a:xfrm>
        </p:spPr>
        <p:txBody>
          <a:bodyPr anchor="ctr"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9813C51-6954-4F3A-A043-D1BCC8B50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0AC32FB-49A3-40E4-9D24-17759704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>
              <a:effectLst>
                <a:outerShdw blurRad="50800" dist="38100" dir="2700000" algn="tl" rotWithShape="0">
                  <a:prstClr val="black">
                    <a:alpha val="43000"/>
                  </a:prst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C93F5E6-DAE6-447B-8038-5F4C9A799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BFF97FB-514D-4FE8-A9A4-E9A111A5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5930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D153959-30FA-4987-A094-7243641F474B}"/>
              </a:ext>
            </a:extLst>
          </p:cNvPr>
          <p:cNvSpPr/>
          <p:nvPr/>
        </p:nvSpPr>
        <p:spPr>
          <a:xfrm>
            <a:off x="0" y="0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16229-A6DB-436A-B327-667E80F0A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317814"/>
            <a:ext cx="10268712" cy="1700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B351D-270D-480D-8AF5-6A213ED2B3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120" y="2587752"/>
            <a:ext cx="10268712" cy="35935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EB0E73-3310-4A8F-BB4A-7A6A99121A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903720" y="6356350"/>
            <a:ext cx="32369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just">
              <a:defRPr sz="1200" spc="50" baseline="0">
                <a:solidFill>
                  <a:schemeClr val="tx1"/>
                </a:solidFill>
              </a:defRPr>
            </a:lvl1pPr>
          </a:lstStyle>
          <a:p>
            <a:pPr algn="r"/>
            <a:fld id="{A37D6D71-8B28-4ED6-B932-04B197003D23}" type="datetimeFigureOut">
              <a:rPr lang="en-US" smtClean="0"/>
              <a:pPr algn="r"/>
              <a:t>11/28/2020</a:t>
            </a:fld>
            <a:endParaRPr lang="en-US" spc="5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1C4C0-515B-4404-A780-C31E7DFE54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0120" y="6356350"/>
            <a:ext cx="5504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cap="all" spc="50" baseline="0">
                <a:solidFill>
                  <a:schemeClr val="tx1"/>
                </a:solidFill>
              </a:defRPr>
            </a:lvl1pPr>
          </a:lstStyle>
          <a:p>
            <a:endParaRPr lang="en-US" spc="5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C30C7-F013-428C-A6F7-A8CCCD14C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96144" y="6356350"/>
            <a:ext cx="9326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 algn="l"/>
            <a:fld id="{F97E8200-1950-409B-82E7-99938E7AE355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96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600" kern="1200" cap="all" spc="12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1000"/>
        </a:lnSpc>
        <a:spcBef>
          <a:spcPts val="700"/>
        </a:spcBef>
        <a:spcAft>
          <a:spcPts val="700"/>
        </a:spcAft>
        <a:buFont typeface="Arial" panose="020B0604020202020204" pitchFamily="34" charset="0"/>
        <a:buNone/>
        <a:defRPr sz="26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23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27432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ClrTx/>
        <a:buFont typeface="Wingdings" panose="05000000000000000000" pitchFamily="2" charset="2"/>
        <a:buChar char="§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594360" indent="0" algn="l" defTabSz="914400" rtl="0" eaLnBrk="1" latinLnBrk="0" hangingPunct="1">
        <a:lnSpc>
          <a:spcPct val="101000"/>
        </a:lnSpc>
        <a:spcBef>
          <a:spcPts val="400"/>
        </a:spcBef>
        <a:spcAft>
          <a:spcPts val="400"/>
        </a:spcAft>
        <a:buFont typeface="Arial" panose="020B0604020202020204" pitchFamily="34" charset="0"/>
        <a:buNone/>
        <a:defRPr sz="1800" b="1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739B612F-7798-4213-936D-2E1947716B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4128" b="1112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4F6907-57E6-46FB-8614-B686F4DB4F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0120" y="640080"/>
            <a:ext cx="10268712" cy="3227832"/>
          </a:xfrm>
        </p:spPr>
        <p:txBody>
          <a:bodyPr anchor="b">
            <a:normAutofit/>
          </a:bodyPr>
          <a:lstStyle/>
          <a:p>
            <a:r>
              <a:rPr lang="es-EC"/>
              <a:t>¿Qué es un algoritmo?</a:t>
            </a:r>
          </a:p>
        </p:txBody>
      </p:sp>
    </p:spTree>
    <p:extLst>
      <p:ext uri="{BB962C8B-B14F-4D97-AF65-F5344CB8AC3E}">
        <p14:creationId xmlns:p14="http://schemas.microsoft.com/office/powerpoint/2010/main" val="24754442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B8E49-0C0F-40FA-A4E8-A40CB47A0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s-EC" sz="2800" dirty="0"/>
              <a:t>Paso 5) </a:t>
            </a:r>
            <a:r>
              <a:rPr lang="es-ES" sz="2800" dirty="0"/>
              <a:t>Agregar 50 gramos de cacao en polvo, 200 gramos de harina, 25 gramos de maicena, 1 pizca de sal y 1 cucharadita de polvo para hornear, seguir batiendo.</a:t>
            </a:r>
            <a:endParaRPr lang="es-EC" sz="2800" dirty="0"/>
          </a:p>
        </p:txBody>
      </p:sp>
      <p:pic>
        <p:nvPicPr>
          <p:cNvPr id="11266" name="Picture 2" descr="Receta de Pastel de chocolate esponjoso y jugoso - Paso 3">
            <a:extLst>
              <a:ext uri="{FF2B5EF4-FFF2-40B4-BE49-F238E27FC236}">
                <a16:creationId xmlns:a16="http://schemas.microsoft.com/office/drawing/2014/main" id="{324B66DF-A5B0-4C5C-8F75-AAAC0E4EB7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64" r="14565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71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03D8C6-728B-47C2-B847-E47A9F664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s-EC" sz="2800" dirty="0"/>
              <a:t>Paso 6) Mezclar la masa hasta que esté uniforme. Agregar pedazos de chocolate al interior de la masa.</a:t>
            </a:r>
          </a:p>
        </p:txBody>
      </p:sp>
      <p:pic>
        <p:nvPicPr>
          <p:cNvPr id="12290" name="Picture 2" descr="Receta de Pastel de chocolate esponjoso y jugoso - Paso 4">
            <a:extLst>
              <a:ext uri="{FF2B5EF4-FFF2-40B4-BE49-F238E27FC236}">
                <a16:creationId xmlns:a16="http://schemas.microsoft.com/office/drawing/2014/main" id="{646E009D-65D4-4D6A-9C9C-22FFFDB737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5" r="4951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433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804002-EF96-43BE-BF02-4AA39D631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s-EC" sz="2800" dirty="0"/>
              <a:t>Paso 7) Insertar la masa en un molde engrasado con mantequilla e insertar al horno durante 20 a 40 minutos, dependiendo del tipo de horno.</a:t>
            </a:r>
          </a:p>
        </p:txBody>
      </p:sp>
      <p:pic>
        <p:nvPicPr>
          <p:cNvPr id="13314" name="Picture 2" descr="Receta de Pastel de chocolate esponjoso y jugoso - Paso 5">
            <a:extLst>
              <a:ext uri="{FF2B5EF4-FFF2-40B4-BE49-F238E27FC236}">
                <a16:creationId xmlns:a16="http://schemas.microsoft.com/office/drawing/2014/main" id="{3A99747F-4039-4FD1-A7B6-7178286011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55" r="22683" b="-1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0955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340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341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D3C05-8DD5-46AD-9658-030D871E60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anchor="t">
            <a:normAutofit/>
          </a:bodyPr>
          <a:lstStyle/>
          <a:p>
            <a:r>
              <a:rPr lang="es-EC" sz="2800" dirty="0">
                <a:solidFill>
                  <a:schemeClr val="bg1"/>
                </a:solidFill>
              </a:rPr>
              <a:t>Paso 8) Una vez horneado, dejar reposar 30 minutos para que se enfríe.</a:t>
            </a:r>
          </a:p>
        </p:txBody>
      </p:sp>
      <p:pic>
        <p:nvPicPr>
          <p:cNvPr id="14338" name="Picture 2" descr="Pastel de chocolate y leche en forma de anillo | LACTAID®">
            <a:extLst>
              <a:ext uri="{FF2B5EF4-FFF2-40B4-BE49-F238E27FC236}">
                <a16:creationId xmlns:a16="http://schemas.microsoft.com/office/drawing/2014/main" id="{0846BCA1-2EE1-4D15-A9F9-2E977D3F5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4" r="8166"/>
          <a:stretch/>
        </p:blipFill>
        <p:spPr bwMode="auto">
          <a:xfrm>
            <a:off x="6094474" y="1363356"/>
            <a:ext cx="6094474" cy="413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85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Recetas de cocina internacional fáciles de preparar">
            <a:extLst>
              <a:ext uri="{FF2B5EF4-FFF2-40B4-BE49-F238E27FC236}">
                <a16:creationId xmlns:a16="http://schemas.microsoft.com/office/drawing/2014/main" id="{5F7A82B3-7F74-4A35-937C-BBB11C8BF1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06980" y="664433"/>
            <a:ext cx="4689029" cy="235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F50BE-43F9-43C6-8CF1-8A22F7E14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071909"/>
            <a:ext cx="4924426" cy="2795492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Para las recetas, hay que seguir las instrucciones en orden. Lo mismo es para los algoritmos.</a:t>
            </a:r>
          </a:p>
        </p:txBody>
      </p:sp>
      <p:pic>
        <p:nvPicPr>
          <p:cNvPr id="16386" name="Picture 2" descr="12 imperdibles blogs de cocina y recetas en lengua hispana">
            <a:extLst>
              <a:ext uri="{FF2B5EF4-FFF2-40B4-BE49-F238E27FC236}">
                <a16:creationId xmlns:a16="http://schemas.microsoft.com/office/drawing/2014/main" id="{713D43DC-BD2D-4955-96E3-23DE977A8F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2466" y="3504142"/>
            <a:ext cx="4764057" cy="2284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49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7462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65E0E3C-32F3-480B-9842-7611BBE2E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5" y="0"/>
            <a:ext cx="753465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54DE4F-31B0-4F10-A0F5-413ED83B5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5736" y="640081"/>
            <a:ext cx="5916145" cy="38121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200"/>
              <a:t>Algoritmo para reparar una lámpara que no enciende</a:t>
            </a:r>
          </a:p>
        </p:txBody>
      </p:sp>
      <p:pic>
        <p:nvPicPr>
          <p:cNvPr id="17410" name="Picture 2" descr="Lamp Sticker by holadecoracion for iOS &amp; Android | GIPHY">
            <a:extLst>
              <a:ext uri="{FF2B5EF4-FFF2-40B4-BE49-F238E27FC236}">
                <a16:creationId xmlns:a16="http://schemas.microsoft.com/office/drawing/2014/main" id="{C847EA3B-D6A4-4C9D-BBE3-E0DEBA5B6C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006" y="1622132"/>
            <a:ext cx="3386716" cy="3386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479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36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7" name="Rectangle 72">
            <a:extLst>
              <a:ext uri="{FF2B5EF4-FFF2-40B4-BE49-F238E27FC236}">
                <a16:creationId xmlns:a16="http://schemas.microsoft.com/office/drawing/2014/main" id="{245B42B6-26F8-4E25-839B-FB38F13BEF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93011"/>
            <a:ext cx="12192000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149672-1543-4C13-8EAA-8A377D77FF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1" y="670241"/>
            <a:ext cx="5938520" cy="3593592"/>
          </a:xfrm>
        </p:spPr>
        <p:txBody>
          <a:bodyPr anchor="ctr">
            <a:normAutofit/>
          </a:bodyPr>
          <a:lstStyle/>
          <a:p>
            <a:r>
              <a:rPr lang="es-EC" sz="2800" dirty="0"/>
              <a:t>Paso 1) Asegurarse que la lámpara esté conectada al enchufe, si no lo está entonces deberíamos enchufarla.</a:t>
            </a:r>
          </a:p>
        </p:txBody>
      </p:sp>
      <p:pic>
        <p:nvPicPr>
          <p:cNvPr id="18434" name="Picture 2" descr="Enchufe GIFs | Tenor">
            <a:extLst>
              <a:ext uri="{FF2B5EF4-FFF2-40B4-BE49-F238E27FC236}">
                <a16:creationId xmlns:a16="http://schemas.microsoft.com/office/drawing/2014/main" id="{B6702309-BC96-4A50-994C-818DCA18E66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5155" y="1094030"/>
            <a:ext cx="3683677" cy="274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126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460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461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8D6146-B799-4B96-A22B-F38EB51F59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s-EC" sz="2800" dirty="0"/>
              <a:t>Paso 2) Ver si el foco está quemado, reemplazar el foco de la lámpara y luego probar si funciona.</a:t>
            </a:r>
          </a:p>
        </p:txBody>
      </p:sp>
      <p:pic>
        <p:nvPicPr>
          <p:cNvPr id="19458" name="Picture 2" descr="Cómo cambiar una bombilla - 7 pasos">
            <a:extLst>
              <a:ext uri="{FF2B5EF4-FFF2-40B4-BE49-F238E27FC236}">
                <a16:creationId xmlns:a16="http://schemas.microsoft.com/office/drawing/2014/main" id="{DA6B43CD-6980-41F5-A644-CDA814355C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4" r="27397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8728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78915-62A4-4CA3-BD4F-F6B4568366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ctr">
            <a:normAutofit/>
          </a:bodyPr>
          <a:lstStyle/>
          <a:p>
            <a:r>
              <a:rPr lang="es-EC" sz="2800" dirty="0"/>
              <a:t>Paso 3) Si todavía no se enciende entonces la lámpara está dañada y debemos enviarla a reparar o comprar una nueva.</a:t>
            </a:r>
          </a:p>
        </p:txBody>
      </p:sp>
      <p:pic>
        <p:nvPicPr>
          <p:cNvPr id="20482" name="Picture 2" descr="Magnifier Lamp Repair. (8066D) - YouTube">
            <a:extLst>
              <a:ext uri="{FF2B5EF4-FFF2-40B4-BE49-F238E27FC236}">
                <a16:creationId xmlns:a16="http://schemas.microsoft.com/office/drawing/2014/main" id="{ACF2684C-82EB-4218-A76D-0A7158C66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" r="1" b="1"/>
          <a:stretch/>
        </p:blipFill>
        <p:spPr bwMode="auto">
          <a:xfrm>
            <a:off x="6094474" y="10"/>
            <a:ext cx="6097526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6" name="Picture 2" descr="How many processes does a good light fixture need to go through before it  can be presented to you? - NVR">
            <a:extLst>
              <a:ext uri="{FF2B5EF4-FFF2-40B4-BE49-F238E27FC236}">
                <a16:creationId xmlns:a16="http://schemas.microsoft.com/office/drawing/2014/main" id="{7974A3F5-EE3D-4F41-AB45-808DDF357F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" r="2" b="15310"/>
          <a:stretch/>
        </p:blipFill>
        <p:spPr bwMode="auto">
          <a:xfrm>
            <a:off x="6092952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094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580" name="Rectangle 13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81" name="Rectangle 136">
            <a:extLst>
              <a:ext uri="{FF2B5EF4-FFF2-40B4-BE49-F238E27FC236}">
                <a16:creationId xmlns:a16="http://schemas.microsoft.com/office/drawing/2014/main" id="{B7B54865-0417-4422-B63B-3E74C04CD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64432"/>
            <a:ext cx="6255757" cy="20608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530" name="Picture 2" descr="Coding GIFs - Get the best GIF on GIPHY">
            <a:extLst>
              <a:ext uri="{FF2B5EF4-FFF2-40B4-BE49-F238E27FC236}">
                <a16:creationId xmlns:a16="http://schemas.microsoft.com/office/drawing/2014/main" id="{105CD3C4-F202-49FE-8C14-9D722A84FFA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07961" y="664432"/>
            <a:ext cx="2689425" cy="268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8A85-BBD7-4996-90BF-686B9FA42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120" y="3071909"/>
            <a:ext cx="4924426" cy="2795492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La programación es la escritura de algoritmos para que la computadora los pueda seguir.</a:t>
            </a:r>
          </a:p>
        </p:txBody>
      </p:sp>
      <p:pic>
        <p:nvPicPr>
          <p:cNvPr id="24578" name="Picture 2" descr="10 gifs que retratam a vida de um programador - Clube dos Geeks">
            <a:extLst>
              <a:ext uri="{FF2B5EF4-FFF2-40B4-BE49-F238E27FC236}">
                <a16:creationId xmlns:a16="http://schemas.microsoft.com/office/drawing/2014/main" id="{1CBD4E72-D75A-4D14-98E5-F3839023C90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46842" y="3504141"/>
            <a:ext cx="4811665" cy="2689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2779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56108-0D54-4C3B-873B-CE81EF241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0"/>
            <a:ext cx="4500737" cy="6858000"/>
          </a:xfrm>
        </p:spPr>
        <p:txBody>
          <a:bodyPr anchor="ctr">
            <a:normAutofit/>
          </a:bodyPr>
          <a:lstStyle/>
          <a:p>
            <a:pPr algn="ctr"/>
            <a:r>
              <a:rPr lang="es-EC" sz="2800" dirty="0"/>
              <a:t>Un algoritmo es una serie de instrucciones que se deben seguir en orden.</a:t>
            </a:r>
          </a:p>
        </p:txBody>
      </p:sp>
      <p:pic>
        <p:nvPicPr>
          <p:cNvPr id="2050" name="Picture 2" descr="Dislocated Joint Care Plan - Early Years Shop">
            <a:extLst>
              <a:ext uri="{FF2B5EF4-FFF2-40B4-BE49-F238E27FC236}">
                <a16:creationId xmlns:a16="http://schemas.microsoft.com/office/drawing/2014/main" id="{E24D9E63-0862-400D-8635-60A3B3F6F6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1" r="1" b="19854"/>
          <a:stretch/>
        </p:blipFill>
        <p:spPr bwMode="auto">
          <a:xfrm>
            <a:off x="6094474" y="10"/>
            <a:ext cx="6097526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ué es un algoritmo? Una descripción fácil y algunos ejemplos célebres">
            <a:extLst>
              <a:ext uri="{FF2B5EF4-FFF2-40B4-BE49-F238E27FC236}">
                <a16:creationId xmlns:a16="http://schemas.microsoft.com/office/drawing/2014/main" id="{E7D2FDCA-B824-4854-AFD6-D05E071E8A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79"/>
          <a:stretch/>
        </p:blipFill>
        <p:spPr bwMode="auto">
          <a:xfrm>
            <a:off x="6092952" y="3429000"/>
            <a:ext cx="609904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917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25EFA61-F0F8-4F4A-B750-81EE924F1D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7344" y="0"/>
            <a:ext cx="7534655" cy="22649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ad Math Stock Illustrations – 91 Bad Math Stock Illustrations, Vectors &amp;  Clipart - Dreamstime">
            <a:extLst>
              <a:ext uri="{FF2B5EF4-FFF2-40B4-BE49-F238E27FC236}">
                <a16:creationId xmlns:a16="http://schemas.microsoft.com/office/drawing/2014/main" id="{F0C26611-D175-4E37-BF1A-351D8A5F1A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71" t="1224" r="7788" b="-1224"/>
          <a:stretch/>
        </p:blipFill>
        <p:spPr bwMode="auto">
          <a:xfrm>
            <a:off x="20" y="10"/>
            <a:ext cx="465732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61F894-82CF-4FA3-9F9A-AD223AC8AF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0810" y="2587625"/>
            <a:ext cx="5927577" cy="3594100"/>
          </a:xfrm>
        </p:spPr>
        <p:txBody>
          <a:bodyPr anchor="t">
            <a:normAutofit/>
          </a:bodyPr>
          <a:lstStyle/>
          <a:p>
            <a:pPr algn="ctr"/>
            <a:r>
              <a:rPr lang="es-EC" sz="2800" dirty="0"/>
              <a:t>No se necesita ser bueno en matemáticas para crear algoritmos.</a:t>
            </a:r>
          </a:p>
        </p:txBody>
      </p:sp>
    </p:spTree>
    <p:extLst>
      <p:ext uri="{BB962C8B-B14F-4D97-AF65-F5344CB8AC3E}">
        <p14:creationId xmlns:p14="http://schemas.microsoft.com/office/powerpoint/2010/main" val="555835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9047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A77F89CE-BF52-4AF5-8B0B-7E9693734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31D4E-7B6A-4328-90E6-374A4B749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916936"/>
            <a:ext cx="4500737" cy="3264408"/>
          </a:xfrm>
        </p:spPr>
        <p:txBody>
          <a:bodyPr anchor="t">
            <a:normAutofit/>
          </a:bodyPr>
          <a:lstStyle/>
          <a:p>
            <a:pPr algn="ctr"/>
            <a:r>
              <a:rPr lang="es-EC" sz="2800" dirty="0">
                <a:solidFill>
                  <a:schemeClr val="bg1"/>
                </a:solidFill>
              </a:rPr>
              <a:t>¡Una receta de pastel de chocolate es un algoritmo que no requiere de matemáticas!</a:t>
            </a:r>
          </a:p>
        </p:txBody>
      </p:sp>
      <p:pic>
        <p:nvPicPr>
          <p:cNvPr id="4098" name="Picture 2" descr="Cartoon Chocolate Cake Slice Images, Stock Photos &amp; Vectors | Shutterstock">
            <a:extLst>
              <a:ext uri="{FF2B5EF4-FFF2-40B4-BE49-F238E27FC236}">
                <a16:creationId xmlns:a16="http://schemas.microsoft.com/office/drawing/2014/main" id="{51EAD1CB-37B2-47A4-8D98-49291789C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84"/>
          <a:stretch/>
        </p:blipFill>
        <p:spPr bwMode="auto">
          <a:xfrm>
            <a:off x="7728645" y="639233"/>
            <a:ext cx="2821372" cy="2547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Free Healthy Recipes – Bally Chohan Recipe – Bally Chohan Recipe Blog">
            <a:extLst>
              <a:ext uri="{FF2B5EF4-FFF2-40B4-BE49-F238E27FC236}">
                <a16:creationId xmlns:a16="http://schemas.microsoft.com/office/drawing/2014/main" id="{59F9CCED-AB61-48A1-9D4A-CB8CC878147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59778" y="3671314"/>
            <a:ext cx="4159106" cy="2547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7190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09A1C012-8297-4361-ACE8-A2509FB18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4AA13AD3-0A4F-475A-BEBB-DEEFF5C09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Receta de Pastel de chocolate esponjoso y jugoso">
            <a:extLst>
              <a:ext uri="{FF2B5EF4-FFF2-40B4-BE49-F238E27FC236}">
                <a16:creationId xmlns:a16="http://schemas.microsoft.com/office/drawing/2014/main" id="{4FF58A69-B169-4D18-A07A-3F317FA05F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8" r="-1" b="2474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Rectangle 138">
            <a:extLst>
              <a:ext uri="{FF2B5EF4-FFF2-40B4-BE49-F238E27FC236}">
                <a16:creationId xmlns:a16="http://schemas.microsoft.com/office/drawing/2014/main" id="{365A786E-9028-443F-8713-B9552D9A23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779221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3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BD2BED-A0AA-4DAB-88D6-B985A4EC5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19" y="954156"/>
            <a:ext cx="6858000" cy="365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500"/>
              <a:t>Algoritmo para un pastel de chocolate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395EC-2902-43A1-8AD3-E36C7D23EAEF}"/>
              </a:ext>
            </a:extLst>
          </p:cNvPr>
          <p:cNvSpPr txBox="1"/>
          <p:nvPr/>
        </p:nvSpPr>
        <p:spPr>
          <a:xfrm>
            <a:off x="960119" y="4728679"/>
            <a:ext cx="6858000" cy="10972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1000"/>
              </a:lnSpc>
              <a:spcBef>
                <a:spcPts val="700"/>
              </a:spcBef>
              <a:spcAft>
                <a:spcPts val="700"/>
              </a:spcAft>
            </a:pPr>
            <a:r>
              <a:rPr lang="en-US" sz="3600" spc="50" dirty="0" err="1">
                <a:solidFill>
                  <a:srgbClr val="FFFFFF"/>
                </a:solidFill>
              </a:rPr>
              <a:t>Receta</a:t>
            </a:r>
            <a:r>
              <a:rPr lang="en-US" sz="3600" spc="50" dirty="0">
                <a:solidFill>
                  <a:srgbClr val="FFFFFF"/>
                </a:solidFill>
              </a:rPr>
              <a:t> de Eva López </a:t>
            </a:r>
            <a:r>
              <a:rPr lang="en-US" sz="3600" spc="50" dirty="0" err="1">
                <a:solidFill>
                  <a:srgbClr val="FFFFFF"/>
                </a:solidFill>
              </a:rPr>
              <a:t>en</a:t>
            </a:r>
            <a:r>
              <a:rPr lang="en-US" sz="3600" spc="50" dirty="0">
                <a:solidFill>
                  <a:srgbClr val="FFFFFF"/>
                </a:solidFill>
              </a:rPr>
              <a:t> RecetasGratis.net</a:t>
            </a:r>
          </a:p>
        </p:txBody>
      </p:sp>
    </p:spTree>
    <p:extLst>
      <p:ext uri="{BB962C8B-B14F-4D97-AF65-F5344CB8AC3E}">
        <p14:creationId xmlns:p14="http://schemas.microsoft.com/office/powerpoint/2010/main" val="1645461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3ED46C-5F78-4962-8848-469C5A0DC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s-EC" sz="2800" dirty="0"/>
              <a:t>Paso 1) Precalentar el horno a 180°C.</a:t>
            </a:r>
          </a:p>
        </p:txBody>
      </p:sp>
      <p:pic>
        <p:nvPicPr>
          <p:cNvPr id="7170" name="Picture 2" descr="Por qué es tan importante precalentar el horno?">
            <a:extLst>
              <a:ext uri="{FF2B5EF4-FFF2-40B4-BE49-F238E27FC236}">
                <a16:creationId xmlns:a16="http://schemas.microsoft.com/office/drawing/2014/main" id="{C49D51A1-CE6C-4E49-BF2E-CA9D4137CD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5" r="15267" b="-1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1295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C1336-156C-4239-A01E-0463FD663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s-EC" sz="2800" dirty="0"/>
              <a:t>Paso 2) Batir 175 gramos de mantequilla en un bol hasta obtener crema suave.</a:t>
            </a:r>
          </a:p>
        </p:txBody>
      </p:sp>
      <p:pic>
        <p:nvPicPr>
          <p:cNvPr id="8194" name="Picture 2" descr="Receta de Pastel de chocolate esponjoso y jugoso - Paso 1">
            <a:extLst>
              <a:ext uri="{FF2B5EF4-FFF2-40B4-BE49-F238E27FC236}">
                <a16:creationId xmlns:a16="http://schemas.microsoft.com/office/drawing/2014/main" id="{712B9523-5EB4-4233-A48B-3F1FF6FF70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1" r="18417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718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67DFE-9029-447C-8F6C-ECA98830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s-EC" dirty="0"/>
              <a:t>Paso 3) Agregar 150 gramos de azúcar y seguir batiendo.</a:t>
            </a:r>
          </a:p>
        </p:txBody>
      </p:sp>
      <p:pic>
        <p:nvPicPr>
          <p:cNvPr id="9218" name="Picture 2" descr="Azúcar refinada: efectos en la salud - VIX">
            <a:extLst>
              <a:ext uri="{FF2B5EF4-FFF2-40B4-BE49-F238E27FC236}">
                <a16:creationId xmlns:a16="http://schemas.microsoft.com/office/drawing/2014/main" id="{96CFACD4-1C6D-4BD7-A270-24F0835A8B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t="-1" r="29032" b="-1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225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B6D1D7F-141C-4D8E-BFBA-D95B68E16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558DA214-7FDA-4C9D-A7CF-9AD725E29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447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F95BA-0FF5-4230-A076-31D0F9B4D0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8" y="2587625"/>
            <a:ext cx="4500737" cy="3594100"/>
          </a:xfrm>
        </p:spPr>
        <p:txBody>
          <a:bodyPr anchor="t">
            <a:normAutofit/>
          </a:bodyPr>
          <a:lstStyle/>
          <a:p>
            <a:r>
              <a:rPr lang="es-EC" sz="2800" dirty="0"/>
              <a:t>Paso 4) Agregar 4 huevos y seguir batiendo.</a:t>
            </a:r>
          </a:p>
        </p:txBody>
      </p:sp>
      <p:pic>
        <p:nvPicPr>
          <p:cNvPr id="10242" name="Picture 2" descr="Receta de Pastel de chocolate esponjoso y jugoso - Paso 2">
            <a:extLst>
              <a:ext uri="{FF2B5EF4-FFF2-40B4-BE49-F238E27FC236}">
                <a16:creationId xmlns:a16="http://schemas.microsoft.com/office/drawing/2014/main" id="{7EA61762-9553-42BB-BD71-8B19F688D7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80" r="24449"/>
          <a:stretch/>
        </p:blipFill>
        <p:spPr bwMode="auto">
          <a:xfrm>
            <a:off x="6094474" y="10"/>
            <a:ext cx="60975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200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JuxtaposeVTI">
  <a:themeElements>
    <a:clrScheme name="Juxtapose">
      <a:dk1>
        <a:sysClr val="windowText" lastClr="000000"/>
      </a:dk1>
      <a:lt1>
        <a:sysClr val="window" lastClr="FFFFFF"/>
      </a:lt1>
      <a:dk2>
        <a:srgbClr val="3F3F3F"/>
      </a:dk2>
      <a:lt2>
        <a:srgbClr val="F8F7F5"/>
      </a:lt2>
      <a:accent1>
        <a:srgbClr val="F99700"/>
      </a:accent1>
      <a:accent2>
        <a:srgbClr val="00BAC7"/>
      </a:accent2>
      <a:accent3>
        <a:srgbClr val="FF5C21"/>
      </a:accent3>
      <a:accent4>
        <a:srgbClr val="6F7EFD"/>
      </a:accent4>
      <a:accent5>
        <a:srgbClr val="ACACAC"/>
      </a:accent5>
      <a:accent6>
        <a:srgbClr val="737373"/>
      </a:accent6>
      <a:hlink>
        <a:srgbClr val="0099FF"/>
      </a:hlink>
      <a:folHlink>
        <a:srgbClr val="868686"/>
      </a:folHlink>
    </a:clrScheme>
    <a:fontScheme name="Custom 167">
      <a:majorFont>
        <a:latin typeface="Franklin Gothic Demi Cond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JuxtaposeVTI" id="{FBDCC3B4-6EA8-442A-B697-43C068E31FE3}" vid="{090F2E09-E4E2-4F71-A70E-279F5A0D9E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Widescreen</PresentationFormat>
  <Paragraphs>21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Franklin Gothic Demi Cond</vt:lpstr>
      <vt:lpstr>Franklin Gothic Medium</vt:lpstr>
      <vt:lpstr>Wingdings</vt:lpstr>
      <vt:lpstr>JuxtaposeVTI</vt:lpstr>
      <vt:lpstr>¿Qué es un algoritmo?</vt:lpstr>
      <vt:lpstr>PowerPoint Presentation</vt:lpstr>
      <vt:lpstr>PowerPoint Presentation</vt:lpstr>
      <vt:lpstr>PowerPoint Presentation</vt:lpstr>
      <vt:lpstr>Algoritmo para un pastel de chocolate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Algoritmo para reparar una lámpara que no enciende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un algoritmo?</dc:title>
  <dc:creator>Christian Lopez Arguello</dc:creator>
  <cp:lastModifiedBy>Christian Lopez Arguello</cp:lastModifiedBy>
  <cp:revision>1</cp:revision>
  <dcterms:created xsi:type="dcterms:W3CDTF">2020-11-28T18:05:22Z</dcterms:created>
  <dcterms:modified xsi:type="dcterms:W3CDTF">2020-11-28T18:05:57Z</dcterms:modified>
</cp:coreProperties>
</file>